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076136846" r:id="rId5"/>
    <p:sldId id="2076136852" r:id="rId6"/>
    <p:sldId id="2076136850" r:id="rId7"/>
    <p:sldId id="2076136853" r:id="rId8"/>
    <p:sldId id="2076136854" r:id="rId9"/>
    <p:sldId id="2076136855" r:id="rId10"/>
    <p:sldId id="2076136873" r:id="rId11"/>
    <p:sldId id="2076136858" r:id="rId12"/>
    <p:sldId id="2076136856" r:id="rId13"/>
    <p:sldId id="2076136859" r:id="rId14"/>
    <p:sldId id="2076136860" r:id="rId15"/>
    <p:sldId id="2076136861" r:id="rId16"/>
    <p:sldId id="2076136863" r:id="rId17"/>
    <p:sldId id="2076136862" r:id="rId18"/>
    <p:sldId id="2076136864" r:id="rId19"/>
    <p:sldId id="2076136865" r:id="rId20"/>
    <p:sldId id="2076136874" r:id="rId21"/>
    <p:sldId id="2076136867" r:id="rId22"/>
    <p:sldId id="2076136872" r:id="rId23"/>
    <p:sldId id="2076136866" r:id="rId24"/>
    <p:sldId id="2076136868" r:id="rId25"/>
    <p:sldId id="2076136869" r:id="rId26"/>
    <p:sldId id="2076136870" r:id="rId27"/>
    <p:sldId id="2076136871" r:id="rId28"/>
    <p:sldId id="2076136875" r:id="rId29"/>
    <p:sldId id="2076136876" r:id="rId30"/>
    <p:sldId id="2076136877" r:id="rId31"/>
    <p:sldId id="2076136878" r:id="rId32"/>
    <p:sldId id="2076136879" r:id="rId33"/>
    <p:sldId id="20761367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5B09F-0067-C048-BCCA-D514F17250B3}">
          <p14:sldIdLst>
            <p14:sldId id="2076136846"/>
            <p14:sldId id="2076136852"/>
            <p14:sldId id="2076136850"/>
            <p14:sldId id="2076136853"/>
            <p14:sldId id="2076136854"/>
            <p14:sldId id="2076136855"/>
            <p14:sldId id="2076136873"/>
            <p14:sldId id="2076136858"/>
            <p14:sldId id="2076136856"/>
            <p14:sldId id="2076136859"/>
            <p14:sldId id="2076136860"/>
            <p14:sldId id="2076136861"/>
            <p14:sldId id="2076136863"/>
            <p14:sldId id="2076136862"/>
            <p14:sldId id="2076136864"/>
            <p14:sldId id="2076136865"/>
            <p14:sldId id="2076136874"/>
            <p14:sldId id="2076136867"/>
            <p14:sldId id="2076136872"/>
            <p14:sldId id="2076136866"/>
            <p14:sldId id="2076136868"/>
            <p14:sldId id="2076136869"/>
            <p14:sldId id="2076136870"/>
            <p14:sldId id="2076136871"/>
            <p14:sldId id="2076136875"/>
            <p14:sldId id="2076136876"/>
            <p14:sldId id="2076136877"/>
            <p14:sldId id="2076136878"/>
            <p14:sldId id="2076136879"/>
            <p14:sldId id="2076136774"/>
          </p14:sldIdLst>
        </p14:section>
      </p14:sectionLst>
    </p:ext>
    <p:ext uri="{EFAFB233-063F-42B5-8137-9DF3F51BA10A}">
      <p15:sldGuideLst xmlns:p15="http://schemas.microsoft.com/office/powerpoint/2012/main">
        <p15:guide id="1" pos="6144" userDrawn="1">
          <p15:clr>
            <a:srgbClr val="A4A3A4"/>
          </p15:clr>
        </p15:guide>
        <p15:guide id="2" orient="horz" pos="3648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1368" userDrawn="1">
          <p15:clr>
            <a:srgbClr val="A4A3A4"/>
          </p15:clr>
        </p15:guide>
        <p15:guide id="5" orient="horz" pos="2592" userDrawn="1">
          <p15:clr>
            <a:srgbClr val="A4A3A4"/>
          </p15:clr>
        </p15:guide>
        <p15:guide id="6" orient="horz" pos="288" userDrawn="1">
          <p15:clr>
            <a:srgbClr val="A4A3A4"/>
          </p15:clr>
        </p15:guide>
        <p15:guide id="7" orient="horz" pos="984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0" orient="horz" pos="648" userDrawn="1">
          <p15:clr>
            <a:srgbClr val="A4A3A4"/>
          </p15:clr>
        </p15:guide>
        <p15:guide id="11" pos="7200" userDrawn="1">
          <p15:clr>
            <a:srgbClr val="A4A3A4"/>
          </p15:clr>
        </p15:guide>
        <p15:guide id="12" pos="5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Newton" initials="PN" lastIdx="3" clrIdx="0">
    <p:extLst>
      <p:ext uri="{19B8F6BF-5375-455C-9EA6-DF929625EA0E}">
        <p15:presenceInfo xmlns:p15="http://schemas.microsoft.com/office/powerpoint/2012/main" userId="S-1-5-21-1960408961-1383384898-1957994488-4996625" providerId="AD"/>
      </p:ext>
    </p:extLst>
  </p:cmAuthor>
  <p:cmAuthor id="2" name="Microsoft Office User" initials="Office" lastIdx="3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e App" initials="JA" lastIdx="4" clrIdx="2"/>
  <p:cmAuthor id="4" name="Howard Poston" initials="HP" lastIdx="10" clrIdx="3">
    <p:extLst>
      <p:ext uri="{19B8F6BF-5375-455C-9EA6-DF929625EA0E}">
        <p15:presenceInfo xmlns:p15="http://schemas.microsoft.com/office/powerpoint/2012/main" userId="7b842ffa434f5d8d" providerId="Windows Live"/>
      </p:ext>
    </p:extLst>
  </p:cmAuthor>
  <p:cmAuthor id="5" name="Joseph App" initials="JA" lastIdx="13" clrIdx="4">
    <p:extLst>
      <p:ext uri="{19B8F6BF-5375-455C-9EA6-DF929625EA0E}">
        <p15:presenceInfo xmlns:p15="http://schemas.microsoft.com/office/powerpoint/2012/main" userId="S::joseph.app@navajocompany.com::bf1f0e64-9409-4202-adcc-c961e4dcd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E4E5E6"/>
    <a:srgbClr val="000000"/>
    <a:srgbClr val="415152"/>
    <a:srgbClr val="8566AC"/>
    <a:srgbClr val="223746"/>
    <a:srgbClr val="29384D"/>
    <a:srgbClr val="8565AC"/>
    <a:srgbClr val="AFAFAF"/>
    <a:srgbClr val="DA2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8315" autoAdjust="0"/>
  </p:normalViewPr>
  <p:slideViewPr>
    <p:cSldViewPr snapToGrid="0">
      <p:cViewPr varScale="1">
        <p:scale>
          <a:sx n="103" d="100"/>
          <a:sy n="103" d="100"/>
        </p:scale>
        <p:origin x="588" y="108"/>
      </p:cViewPr>
      <p:guideLst>
        <p:guide pos="6144"/>
        <p:guide orient="horz" pos="3648"/>
        <p:guide orient="horz" pos="1104"/>
        <p:guide orient="horz" pos="1368"/>
        <p:guide orient="horz" pos="2592"/>
        <p:guide orient="horz" pos="288"/>
        <p:guide orient="horz" pos="984"/>
        <p:guide orient="horz" pos="3960"/>
        <p:guide orient="horz" pos="1272"/>
        <p:guide orient="horz" pos="648"/>
        <p:guide pos="7200"/>
        <p:guide pos="5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68"/>
    </p:cViewPr>
  </p:sorterViewPr>
  <p:notesViewPr>
    <p:cSldViewPr snapToGrid="0" showGuides="1">
      <p:cViewPr varScale="1">
        <p:scale>
          <a:sx n="93" d="100"/>
          <a:sy n="93" d="100"/>
        </p:scale>
        <p:origin x="26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CBCE6-D012-459A-8356-337674344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DE6D-C288-4D24-911F-557A79D21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CE7084-7924-4ACD-A491-71C8902220B5}" type="datetimeFigureOut">
              <a:rPr lang="en-US" smtClean="0">
                <a:latin typeface="Arial" panose="020B0604020202020204" pitchFamily="34" charset="0"/>
              </a:rPr>
              <a:t>6/16/2025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32F02-4414-4D44-BA0C-8A566EB196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2BF4-EA57-4414-91AE-50E93C683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D2A3A1-6D19-40A9-AA3D-2D0A14E43CD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9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69229-4DCC-4D4F-99E9-1378CDE5E56A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A5BCC9-2D58-BC45-8057-F0927490C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avm.fortinet.net/vmtools/awsENAwin10x64.7z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savm.fortinet.net/vmtools/AWS_Ubuntu18.7z" TargetMode="External"/><Relationship Id="rId4" Type="http://schemas.openxmlformats.org/officeDocument/2006/relationships/hyperlink" Target="https://fsavm.fortinet.net/vmtools/AWS_Ubuntu20.7z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79A48-0D67-F615-6B5B-259DB8D1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E2312-3302-9D2D-F54A-D385D8CAA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83020-442C-2092-D25B-3606368F6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882B7-CD77-5BD6-EEA6-E265367BD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1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55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78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 tooltip="https://fsavm.fortinet.net/vmtools/awsenawin10x64.7z"/>
              </a:rPr>
              <a:t>https://fsavm.fortinet.net/vmtools/awsENAwin10x64.7z</a:t>
            </a:r>
            <a:endParaRPr lang="en-US" dirty="0"/>
          </a:p>
          <a:p>
            <a:r>
              <a:rPr lang="en-US" dirty="0">
                <a:hlinkClick r:id="rId4" tooltip="https://fsavm.fortinet.net/vmtools/aws_ubuntu20.7z"/>
              </a:rPr>
              <a:t>https://fsavm.fortinet.net/vmtools/AWS_Ubuntu20.7z</a:t>
            </a:r>
            <a:endParaRPr lang="en-US" dirty="0"/>
          </a:p>
          <a:p>
            <a:r>
              <a:rPr lang="en-US" dirty="0">
                <a:hlinkClick r:id="rId5" tooltip="https://fsavm.fortinet.net/vmtools/aws_ubuntu18.7z"/>
              </a:rPr>
              <a:t>https://fsavm.fortinet.net/vmtools/AWS_Ubuntu18.7z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6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29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m-customized -</a:t>
            </a:r>
            <a:r>
              <a:rPr lang="en-US" dirty="0" err="1"/>
              <a:t>cn</a:t>
            </a:r>
            <a:r>
              <a:rPr lang="en-US" dirty="0"/>
              <a:t> -</a:t>
            </a:r>
            <a:r>
              <a:rPr lang="en-US" dirty="0" err="1"/>
              <a:t>tftp</a:t>
            </a:r>
            <a:r>
              <a:rPr lang="en-US" dirty="0"/>
              <a:t> -s3.141.91.241 -</a:t>
            </a:r>
            <a:r>
              <a:rPr lang="en-US" dirty="0" err="1"/>
              <a:t>ulg</a:t>
            </a:r>
            <a:r>
              <a:rPr lang="en-US" dirty="0"/>
              <a:t> -pfortinet@123 -f/awsENAwin10x64.vhd -voWindows10_64 -vnawsENAwin10x64 -k2f05dcf2a184da911b04f70806bcaaa9 -r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vm</a:t>
            </a:r>
            <a:r>
              <a:rPr lang="en-US" altLang="zh-CN" dirty="0"/>
              <a:t>-customized -</a:t>
            </a:r>
            <a:r>
              <a:rPr lang="en-US" altLang="zh-CN" dirty="0" err="1"/>
              <a:t>cn</a:t>
            </a:r>
            <a:r>
              <a:rPr lang="en-US" altLang="zh-CN" dirty="0"/>
              <a:t> -</a:t>
            </a:r>
            <a:r>
              <a:rPr lang="en-US" altLang="zh-CN" dirty="0" err="1"/>
              <a:t>tftp</a:t>
            </a:r>
            <a:r>
              <a:rPr lang="en-US" altLang="zh-CN" dirty="0"/>
              <a:t> -s3.141.91.241 -</a:t>
            </a:r>
            <a:r>
              <a:rPr lang="en-US" altLang="zh-CN" dirty="0" err="1"/>
              <a:t>ulg</a:t>
            </a:r>
            <a:r>
              <a:rPr lang="en-US" altLang="zh-CN" dirty="0"/>
              <a:t> -pfortinet@123 -f/u20aws.vhd -voLinux_64 -vnu20aws -kc67c549960544ffd48e3283a40440864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7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38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65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8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64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5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8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57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86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00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61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4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13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为了方便开启了所有端口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5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61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3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3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9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86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38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dirty="0"/>
              <a:t>Brief caption or descriptive statement</a:t>
            </a:r>
          </a:p>
          <a:p>
            <a:pPr lvl="0"/>
            <a:r>
              <a:rPr lang="en-US" dirty="0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047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6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723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First level bulleted text is </a:t>
            </a:r>
            <a:br>
              <a:rPr lang="en-US" dirty="0"/>
            </a:br>
            <a:r>
              <a:rPr lang="en-US" dirty="0"/>
              <a:t>Arial 18 pt.</a:t>
            </a:r>
          </a:p>
          <a:p>
            <a:pPr lvl="1"/>
            <a:r>
              <a:rPr lang="en-US" dirty="0"/>
              <a:t>Second level text (press tab key) is 14 pt.</a:t>
            </a:r>
          </a:p>
          <a:p>
            <a:r>
              <a:rPr lang="en-US" dirty="0"/>
              <a:t>Arial is the only font used </a:t>
            </a:r>
            <a:br>
              <a:rPr lang="en-US" dirty="0"/>
            </a:br>
            <a:r>
              <a:rPr lang="en-US" dirty="0"/>
              <a:t>in the template</a:t>
            </a:r>
          </a:p>
          <a:p>
            <a:r>
              <a:rPr lang="en-US" dirty="0"/>
              <a:t>All bulleted text is sentence case (capitalize first letter </a:t>
            </a:r>
            <a:br>
              <a:rPr lang="en-US" dirty="0"/>
            </a:br>
            <a:r>
              <a:rPr lang="en-US" dirty="0"/>
              <a:t>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3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 dirty="0"/>
              <a:t>Brief caption or descriptive</a:t>
            </a:r>
          </a:p>
          <a:p>
            <a:pPr lvl="0"/>
            <a:r>
              <a:rPr lang="en-US" sz="2000" dirty="0"/>
              <a:t>Statement relating to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6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</a:t>
            </a:r>
            <a:br>
              <a:rPr lang="en-US" sz="1800" dirty="0"/>
            </a:br>
            <a:r>
              <a:rPr lang="en-US" sz="1800" dirty="0"/>
              <a:t>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0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 dirty="0"/>
              <a:t>Brief caption or descriptive statement relating to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24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/>
              <a:t>Brief caption or descriptive statement relating to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791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554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953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94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456" userDrawn="1">
          <p15:clr>
            <a:srgbClr val="FBAE40"/>
          </p15:clr>
        </p15:guide>
        <p15:guide id="3" pos="11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First level bulleted text is Arial 22 pt.</a:t>
            </a:r>
          </a:p>
          <a:p>
            <a:pPr lvl="1"/>
            <a:r>
              <a:rPr lang="en-US" dirty="0"/>
              <a:t>Second level text (press tab key) is 18 pt.</a:t>
            </a:r>
          </a:p>
          <a:p>
            <a:r>
              <a:rPr lang="en-US" dirty="0"/>
              <a:t>Arial is the only font used in the template</a:t>
            </a:r>
          </a:p>
          <a:p>
            <a:r>
              <a:rPr lang="en-US" dirty="0"/>
              <a:t>All bulleted text is sentence case (capitalize first letter of first word)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bold</a:t>
            </a:r>
            <a:r>
              <a:rPr lang="en-US" dirty="0">
                <a:solidFill>
                  <a:schemeClr val="accent6"/>
                </a:solidFill>
              </a:rPr>
              <a:t>, red </a:t>
            </a:r>
            <a:r>
              <a:rPr lang="en-US" dirty="0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610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77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  <p15:guide id="2" orient="horz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 dirty="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9" r:id="rId2"/>
    <p:sldLayoutId id="2147483720" r:id="rId3"/>
    <p:sldLayoutId id="2147483721" r:id="rId4"/>
    <p:sldLayoutId id="2147483661" r:id="rId5"/>
    <p:sldLayoutId id="2147483732" r:id="rId6"/>
    <p:sldLayoutId id="2147483726" r:id="rId7"/>
    <p:sldLayoutId id="2147483730" r:id="rId8"/>
    <p:sldLayoutId id="2147483658" r:id="rId9"/>
    <p:sldLayoutId id="2147483727" r:id="rId10"/>
    <p:sldLayoutId id="2147483659" r:id="rId11"/>
    <p:sldLayoutId id="2147483708" r:id="rId12"/>
    <p:sldLayoutId id="2147483660" r:id="rId13"/>
    <p:sldLayoutId id="2147483705" r:id="rId14"/>
    <p:sldLayoutId id="2147483707" r:id="rId15"/>
    <p:sldLayoutId id="2147483710" r:id="rId16"/>
    <p:sldLayoutId id="2147483711" r:id="rId17"/>
    <p:sldLayoutId id="2147483714" r:id="rId18"/>
    <p:sldLayoutId id="2147483716" r:id="rId19"/>
    <p:sldLayoutId id="2147483718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160" userDrawn="1">
          <p15:clr>
            <a:srgbClr val="5ACBF0"/>
          </p15:clr>
        </p15:guide>
        <p15:guide id="3" pos="216" userDrawn="1">
          <p15:clr>
            <a:srgbClr val="5ACBF0"/>
          </p15:clr>
        </p15:guide>
        <p15:guide id="4" pos="7464" userDrawn="1">
          <p15:clr>
            <a:srgbClr val="5ACBF0"/>
          </p15:clr>
        </p15:guide>
        <p15:guide id="5" orient="horz" pos="840" userDrawn="1">
          <p15:clr>
            <a:srgbClr val="5ACBF0"/>
          </p15:clr>
        </p15:guide>
        <p15:guide id="6" orient="horz" pos="1864" userDrawn="1">
          <p15:clr>
            <a:srgbClr val="5ACBF0"/>
          </p15:clr>
        </p15:guide>
        <p15:guide id="7" orient="horz" pos="2886" userDrawn="1">
          <p15:clr>
            <a:srgbClr val="5ACBF0"/>
          </p15:clr>
        </p15:guide>
        <p15:guide id="8" orient="horz" pos="3893" userDrawn="1">
          <p15:clr>
            <a:srgbClr val="5ACBF0"/>
          </p15:clr>
        </p15:guide>
        <p15:guide id="9" pos="1498" userDrawn="1">
          <p15:clr>
            <a:srgbClr val="5ACBF0"/>
          </p15:clr>
        </p15:guide>
        <p15:guide id="10" pos="1600" userDrawn="1">
          <p15:clr>
            <a:srgbClr val="5ACBF0"/>
          </p15:clr>
        </p15:guide>
        <p15:guide id="11" pos="2644" userDrawn="1">
          <p15:clr>
            <a:srgbClr val="5ACBF0"/>
          </p15:clr>
        </p15:guide>
        <p15:guide id="12" pos="2747" userDrawn="1">
          <p15:clr>
            <a:srgbClr val="5ACBF0"/>
          </p15:clr>
        </p15:guide>
        <p15:guide id="13" pos="3792" userDrawn="1">
          <p15:clr>
            <a:srgbClr val="5ACBF0"/>
          </p15:clr>
        </p15:guide>
        <p15:guide id="14" pos="3888" userDrawn="1">
          <p15:clr>
            <a:srgbClr val="5ACBF0"/>
          </p15:clr>
        </p15:guide>
        <p15:guide id="15" pos="4934" userDrawn="1">
          <p15:clr>
            <a:srgbClr val="5ACBF0"/>
          </p15:clr>
        </p15:guide>
        <p15:guide id="16" pos="5034" userDrawn="1">
          <p15:clr>
            <a:srgbClr val="5ACBF0"/>
          </p15:clr>
        </p15:guide>
        <p15:guide id="17" pos="6081" userDrawn="1">
          <p15:clr>
            <a:srgbClr val="5ACBF0"/>
          </p15:clr>
        </p15:guide>
        <p15:guide id="18" pos="618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savm.fortinet.net/vmtools/awsENAwin10x64.7z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10B4-39B3-274E-9BA1-3B3B92A8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AWS Sandbox Best </a:t>
            </a:r>
            <a:r>
              <a:rPr lang="en-US" altLang="zh-CN" sz="4000" dirty="0" err="1"/>
              <a:t>Practise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4ADAB-864E-AACC-4005-AE489A98BB7F}"/>
              </a:ext>
            </a:extLst>
          </p:cNvPr>
          <p:cNvSpPr txBox="1"/>
          <p:nvPr/>
        </p:nvSpPr>
        <p:spPr>
          <a:xfrm>
            <a:off x="1945645" y="4693298"/>
            <a:ext cx="1098378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LiuGang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2024-05-31</a:t>
            </a:r>
          </a:p>
        </p:txBody>
      </p:sp>
    </p:spTree>
    <p:extLst>
      <p:ext uri="{BB962C8B-B14F-4D97-AF65-F5344CB8AC3E}">
        <p14:creationId xmlns:p14="http://schemas.microsoft.com/office/powerpoint/2010/main" val="13126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8C9506-3DF5-E8D1-94A5-12C580C1BE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扫描结果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B9D10-9259-7E8C-0FF7-8D185DB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353005"/>
            <a:ext cx="11736810" cy="35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扫描结果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1F15B-6EF1-C60C-1E3C-C269A895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29576"/>
            <a:ext cx="9974300" cy="43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扫描结果</a:t>
            </a:r>
            <a:r>
              <a:rPr lang="en-US" altLang="zh-CN" dirty="0"/>
              <a:t>-3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80A5E-9548-5825-4983-1F49CC74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1234440"/>
            <a:ext cx="10039332" cy="45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辅助镜像设备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228A-9CD9-A92C-688C-2CA6025A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832104"/>
            <a:ext cx="9019491" cy="4880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E267D-539F-AC13-65D3-285B41012C1F}"/>
              </a:ext>
            </a:extLst>
          </p:cNvPr>
          <p:cNvSpPr txBox="1"/>
          <p:nvPr/>
        </p:nvSpPr>
        <p:spPr>
          <a:xfrm>
            <a:off x="1044245" y="6025896"/>
            <a:ext cx="487447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创建一台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Windows server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并配置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FTP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服务用于存储镜像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FTP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F767F-63A3-A058-3CAE-27BA9E10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1" y="850334"/>
            <a:ext cx="8630299" cy="5157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4D398-76F1-E0B4-5F3E-14708A6436B0}"/>
              </a:ext>
            </a:extLst>
          </p:cNvPr>
          <p:cNvSpPr txBox="1"/>
          <p:nvPr/>
        </p:nvSpPr>
        <p:spPr>
          <a:xfrm>
            <a:off x="860986" y="6127463"/>
            <a:ext cx="92775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镜像下载链接：</a:t>
            </a:r>
            <a:r>
              <a:rPr lang="en-US" dirty="0">
                <a:hlinkClick r:id="rId4" tooltip="https://fsavm.fortinet.net/vmtools/awsenawin10x64.7z"/>
              </a:rPr>
              <a:t>https://fsavm.fortinet.net/vmtools/awsENAwin10x64.7z</a:t>
            </a:r>
            <a:r>
              <a:rPr lang="en-US" dirty="0"/>
              <a:t> ,Linux</a:t>
            </a:r>
            <a:r>
              <a:rPr lang="zh-CN" altLang="en-US" dirty="0"/>
              <a:t>见下面详细信息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镜像</a:t>
            </a:r>
            <a:r>
              <a:rPr lang="en-US" altLang="zh-CN" dirty="0"/>
              <a:t>MD5</a:t>
            </a:r>
            <a:r>
              <a:rPr lang="zh-CN" altLang="en-US" dirty="0"/>
              <a:t>校验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21945-92E7-386C-36A9-40CB32DD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9" y="1026413"/>
            <a:ext cx="7572185" cy="4338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00F36-E6CA-788D-DB53-1BBB5BDA411D}"/>
              </a:ext>
            </a:extLst>
          </p:cNvPr>
          <p:cNvSpPr txBox="1"/>
          <p:nvPr/>
        </p:nvSpPr>
        <p:spPr>
          <a:xfrm>
            <a:off x="8430768" y="1563624"/>
            <a:ext cx="18197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保存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MD5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值后续使用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</a:t>
            </a:r>
            <a:r>
              <a:rPr lang="en-US" altLang="zh-CN" dirty="0"/>
              <a:t>Windows</a:t>
            </a:r>
            <a:r>
              <a:rPr lang="zh-CN" altLang="en-US" dirty="0"/>
              <a:t>镜像</a:t>
            </a:r>
            <a:endParaRPr lang="en-US" dirty="0"/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E61AF01-7A9E-35AD-72A8-2D2BF5638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9" y="1056096"/>
            <a:ext cx="10903419" cy="1829598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EED371-FF4C-E981-8531-375AFF1E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99" y="3039266"/>
            <a:ext cx="10903419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</a:t>
            </a:r>
            <a:r>
              <a:rPr lang="en-US" altLang="zh-CN" dirty="0"/>
              <a:t>Linux</a:t>
            </a:r>
            <a:r>
              <a:rPr lang="zh-CN" altLang="en-US" dirty="0"/>
              <a:t>镜像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1529A-0C6C-53D2-B49F-82CFAA82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6" y="1403064"/>
            <a:ext cx="11685356" cy="39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自动创建</a:t>
            </a:r>
            <a:r>
              <a:rPr lang="en-US" altLang="zh-CN" dirty="0"/>
              <a:t>S3</a:t>
            </a:r>
            <a:r>
              <a:rPr lang="zh-CN" altLang="en-US" dirty="0"/>
              <a:t>镜像桶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00A7B-65CC-31CA-404E-964AD99C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1347402"/>
            <a:ext cx="10344910" cy="4163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CC73B-748E-FC23-D72E-A83D9F89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22" y="1576002"/>
            <a:ext cx="9667334" cy="47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自动创建</a:t>
            </a:r>
            <a:r>
              <a:rPr lang="en-US" altLang="zh-CN" dirty="0"/>
              <a:t>AMI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64D24-4DF2-9DDE-BB91-511D9A33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5" y="1189998"/>
            <a:ext cx="11112571" cy="43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BB02-07F0-7043-6104-491CF78D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0AE7E-0795-FC85-2714-967BA85A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</a:t>
            </a:r>
            <a:r>
              <a:rPr lang="zh-CN" altLang="en-US" dirty="0"/>
              <a:t>海外市场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8352A-BF10-5753-A014-C624B331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67758"/>
            <a:ext cx="9637776" cy="472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1B2E3-3434-F49C-ACB5-64FF40E6F738}"/>
              </a:ext>
            </a:extLst>
          </p:cNvPr>
          <p:cNvSpPr txBox="1"/>
          <p:nvPr/>
        </p:nvSpPr>
        <p:spPr>
          <a:xfrm>
            <a:off x="10175132" y="1459149"/>
            <a:ext cx="1620957" cy="9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配置实例类型建议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16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VCPU</a:t>
            </a: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32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G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内存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硬盘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500G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或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1T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沙箱创建</a:t>
            </a:r>
            <a:r>
              <a:rPr lang="en-US" altLang="zh-CN" dirty="0"/>
              <a:t>windows customized-</a:t>
            </a:r>
            <a:r>
              <a:rPr lang="en-US" altLang="zh-CN" dirty="0" err="1"/>
              <a:t>vm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136D9-5A8E-F5FA-5413-A07876EB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19721"/>
            <a:ext cx="11179277" cy="46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沙箱新建</a:t>
            </a:r>
            <a:r>
              <a:rPr lang="en-US" altLang="zh-CN" dirty="0"/>
              <a:t>EC2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8B7A1-170A-431A-A35D-2F0E6383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79281"/>
            <a:ext cx="11436259" cy="41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Custormized</a:t>
            </a:r>
            <a:r>
              <a:rPr lang="en-US" dirty="0"/>
              <a:t> VM </a:t>
            </a:r>
            <a:r>
              <a:rPr lang="zh-CN" altLang="en-US" dirty="0"/>
              <a:t>执行文件扫描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8BAB6-190F-A77C-CE5F-A0003909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996339"/>
            <a:ext cx="10907925" cy="4352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DCBC4-FC18-FAF8-6270-9CBFAD7B1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086" y="1508760"/>
            <a:ext cx="9495798" cy="48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扫描文件验证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DB378-044D-8402-BF60-B860952B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6" y="902524"/>
            <a:ext cx="10887019" cy="4382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EF5CA-0681-8884-BAD4-2BE75573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39" y="1249285"/>
            <a:ext cx="11373085" cy="4498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69E33-649B-978E-1225-559173E40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05" y="1572768"/>
            <a:ext cx="11085739" cy="45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扫描结果日志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8081-1026-1FCF-4BD4-278DB768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901754"/>
            <a:ext cx="11373085" cy="25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06893-26A2-A086-E966-DF9FE1E1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沙箱创建</a:t>
            </a:r>
            <a:r>
              <a:rPr lang="en-US" altLang="zh-CN" dirty="0"/>
              <a:t>Linux customized-</a:t>
            </a:r>
            <a:r>
              <a:rPr lang="en-US" altLang="zh-CN" dirty="0" err="1"/>
              <a:t>vm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D4574-9BB5-DE04-CA9C-2B222FAF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1226870"/>
            <a:ext cx="10736309" cy="48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沙箱新建</a:t>
            </a:r>
            <a:r>
              <a:rPr lang="en-US" altLang="zh-CN" dirty="0"/>
              <a:t>EC2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D782B-DD3C-6CA7-64C9-86D133C5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9" y="1272272"/>
            <a:ext cx="11102942" cy="364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AF138-DB73-5C0F-07AD-6CAE7595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361" y="1687068"/>
            <a:ext cx="8667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44A392-A43E-9514-326D-12FB5661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7" y="1117129"/>
            <a:ext cx="11159149" cy="47990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Custormized</a:t>
            </a:r>
            <a:r>
              <a:rPr lang="en-US" dirty="0"/>
              <a:t> VM </a:t>
            </a:r>
            <a:r>
              <a:rPr lang="zh-CN" altLang="en-US" dirty="0"/>
              <a:t>执行文件扫描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9DD20-6B05-9D6B-8360-70824DE2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4" y="1117129"/>
            <a:ext cx="10194496" cy="5254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3ADB-991B-FE5A-E900-869F1AB4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95" y="1117129"/>
            <a:ext cx="10840441" cy="52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扫描文件验证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5C941-13BF-957C-0936-E6C66D99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4" y="1287455"/>
            <a:ext cx="10432026" cy="4283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97B09-26F4-5D70-44E7-EE1670CC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" y="1802562"/>
            <a:ext cx="10250424" cy="44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6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324CF-B0FC-95C5-0F16-3AB19C20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35" y="1187845"/>
            <a:ext cx="11804175" cy="4013419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092CC8-87E7-27AD-68AE-70F965FF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8" y="176070"/>
            <a:ext cx="10837164" cy="72645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扫描结果日志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网卡配置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2C03-ACA1-0673-AE74-557F95A4B289}"/>
              </a:ext>
            </a:extLst>
          </p:cNvPr>
          <p:cNvSpPr txBox="1"/>
          <p:nvPr/>
        </p:nvSpPr>
        <p:spPr>
          <a:xfrm>
            <a:off x="395926" y="1140643"/>
            <a:ext cx="644439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1.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Sandbox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张网卡，如果需要去外部拉取镜像，需要确保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也可以上网</a:t>
            </a:r>
            <a:endParaRPr lang="en-US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89EB2-BA9D-5C5D-FC28-A43F921D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664994"/>
            <a:ext cx="10698480" cy="39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安全组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2C03-ACA1-0673-AE74-557F95A4B289}"/>
              </a:ext>
            </a:extLst>
          </p:cNvPr>
          <p:cNvSpPr txBox="1"/>
          <p:nvPr/>
        </p:nvSpPr>
        <p:spPr>
          <a:xfrm>
            <a:off x="395926" y="1140643"/>
            <a:ext cx="65550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1.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建议全开，主要用于拉去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customize-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vm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使用，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port1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按需开启管理接口即可</a:t>
            </a:r>
            <a:endParaRPr lang="en-US" sz="1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E8EA9-B684-E96E-609E-A0772923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621220"/>
            <a:ext cx="9610344" cy="4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路由配置</a:t>
            </a:r>
            <a:r>
              <a:rPr lang="en-US" altLang="zh-CN" dirty="0"/>
              <a:t>-1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FAAC8-76F5-6005-1B25-B8431A68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90460"/>
            <a:ext cx="10525328" cy="4677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8E6BE-56EA-AC7C-AF1E-2EC62046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25" y="1090460"/>
            <a:ext cx="10837164" cy="438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57642-99D1-67B0-CB89-E6C227E66B85}"/>
              </a:ext>
            </a:extLst>
          </p:cNvPr>
          <p:cNvSpPr txBox="1"/>
          <p:nvPr/>
        </p:nvSpPr>
        <p:spPr>
          <a:xfrm>
            <a:off x="758952" y="5843016"/>
            <a:ext cx="326724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管理口需要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EIP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，所以配置全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指向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IGW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路由配置</a:t>
            </a:r>
            <a:r>
              <a:rPr lang="en-US" altLang="zh-CN" dirty="0"/>
              <a:t>-2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5082F-528E-980A-F2D2-6CC07E3C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103997"/>
            <a:ext cx="10469880" cy="4974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5AA04-03E5-6B93-20A3-B0294A813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302" y="403659"/>
            <a:ext cx="8825724" cy="583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653667-CEB1-1791-E4CE-72742E92A9C6}"/>
              </a:ext>
            </a:extLst>
          </p:cNvPr>
          <p:cNvSpPr txBox="1"/>
          <p:nvPr/>
        </p:nvSpPr>
        <p:spPr>
          <a:xfrm>
            <a:off x="567530" y="6121781"/>
            <a:ext cx="73366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Port2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只需要能出公网即可，所以配置一个</a:t>
            </a:r>
            <a:r>
              <a:rPr lang="en-US" altLang="zh-CN" sz="1400" dirty="0" err="1">
                <a:solidFill>
                  <a:srgbClr val="000000"/>
                </a:solidFill>
                <a:cs typeface="Arial" panose="020B0604020202020204" pitchFamily="34" charset="0"/>
              </a:rPr>
              <a:t>nat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 gateway,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也可以都配置一个路由表去绑定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EIP 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1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9B0E90-DAC0-67B5-E2F8-5DED98AC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0" y="1672306"/>
            <a:ext cx="5794125" cy="25059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89547-10E9-E491-4B97-AAF429330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028938"/>
            <a:ext cx="6088907" cy="4186125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E568F39-ED09-1937-7521-DBFCD22143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4787232"/>
            <a:ext cx="5284787" cy="855662"/>
          </a:xfrm>
        </p:spPr>
        <p:txBody>
          <a:bodyPr/>
          <a:lstStyle/>
          <a:p>
            <a:r>
              <a:rPr lang="en-US" altLang="zh-CN" dirty="0"/>
              <a:t>License</a:t>
            </a:r>
            <a:r>
              <a:rPr lang="zh-CN" altLang="en-US" dirty="0"/>
              <a:t>绑定</a:t>
            </a:r>
            <a:r>
              <a:rPr lang="en-US" altLang="zh-CN" dirty="0"/>
              <a:t>port1 private </a:t>
            </a:r>
            <a:r>
              <a:rPr lang="en-US" altLang="zh-CN" dirty="0" err="1"/>
              <a:t>ip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C7C03E-4081-8355-5103-741382EAA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477896"/>
            <a:ext cx="5286755" cy="855662"/>
          </a:xfrm>
        </p:spPr>
        <p:txBody>
          <a:bodyPr/>
          <a:lstStyle/>
          <a:p>
            <a:r>
              <a:rPr lang="zh-CN" altLang="en-US" dirty="0"/>
              <a:t>校验</a:t>
            </a:r>
            <a:r>
              <a:rPr lang="en-US" altLang="zh-CN" dirty="0"/>
              <a:t>customized </a:t>
            </a:r>
            <a:r>
              <a:rPr lang="en-US" altLang="zh-CN" dirty="0" err="1"/>
              <a:t>vm</a:t>
            </a:r>
            <a:r>
              <a:rPr lang="en-US" altLang="zh-CN" dirty="0"/>
              <a:t> license</a:t>
            </a:r>
            <a:r>
              <a:rPr lang="zh-CN" altLang="en-US" dirty="0"/>
              <a:t>是否验证</a:t>
            </a:r>
            <a:r>
              <a:rPr lang="en-US" altLang="zh-CN" dirty="0"/>
              <a:t>OK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96" y="176071"/>
            <a:ext cx="10837164" cy="72645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Sandbox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Sandbox AWS Config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585FA-CF9D-1313-2B10-4BC4CD72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902524"/>
            <a:ext cx="10547223" cy="468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409F8-DE65-FC6C-F9A8-38C7146C7C29}"/>
              </a:ext>
            </a:extLst>
          </p:cNvPr>
          <p:cNvSpPr txBox="1"/>
          <p:nvPr/>
        </p:nvSpPr>
        <p:spPr>
          <a:xfrm>
            <a:off x="521208" y="5812360"/>
            <a:ext cx="44230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需要配置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AK/SK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授权 以及指定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region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VM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实例类型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D641B-DC91-6CCF-7057-30EC6800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430" y="902524"/>
            <a:ext cx="9399513" cy="46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22C2-9216-F67C-A7CC-F4B21A68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S3</a:t>
            </a:r>
            <a:r>
              <a:rPr lang="zh-CN" altLang="en-US" dirty="0"/>
              <a:t>文件扫描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9C7D6-C335-A66F-C7CB-EC068A6A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8" y="1001268"/>
            <a:ext cx="6547045" cy="4855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9A164-A3F9-D033-BDF9-269D6CAD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660" y="1001268"/>
            <a:ext cx="6427562" cy="4855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AD2EA-C74D-8A04-C939-93A77B9CAA20}"/>
              </a:ext>
            </a:extLst>
          </p:cNvPr>
          <p:cNvSpPr txBox="1"/>
          <p:nvPr/>
        </p:nvSpPr>
        <p:spPr>
          <a:xfrm>
            <a:off x="621792" y="6108192"/>
            <a:ext cx="528862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指定扫描目录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S3 bucket 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和 隔离文件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S3 bucket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，然后验证连通性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BD14C2C2E1C724994C3319BB229CE79" ma:contentTypeVersion="11" ma:contentTypeDescription="新建文档。" ma:contentTypeScope="" ma:versionID="a39d8533c98bc49b02c69af0c7b0dab6">
  <xsd:schema xmlns:xsd="http://www.w3.org/2001/XMLSchema" xmlns:xs="http://www.w3.org/2001/XMLSchema" xmlns:p="http://schemas.microsoft.com/office/2006/metadata/properties" xmlns:ns2="229957b2-cbe7-467d-b4ca-4a827ada6d04" targetNamespace="http://schemas.microsoft.com/office/2006/metadata/properties" ma:root="true" ma:fieldsID="ebc3bfe3c72af643abf9ed833d0b6678" ns2:_="">
    <xsd:import namespace="229957b2-cbe7-467d-b4ca-4a827ada6d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957b2-cbe7-467d-b4ca-4a827ad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B95F10-C526-4EBC-8FD4-50F48225A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957b2-cbe7-467d-b4ca-4a827ada6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6C0A05-2C5E-4551-A1C4-68B7DA769D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4B5949-B7B0-436C-A00A-915E17E8BA08}">
  <ds:schemaRefs>
    <ds:schemaRef ds:uri="http://purl.org/dc/dcmitype/"/>
    <ds:schemaRef ds:uri="229957b2-cbe7-467d-b4ca-4a827ada6d04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77153</TotalTime>
  <Words>533</Words>
  <Application>Microsoft Office PowerPoint</Application>
  <PresentationFormat>Widescreen</PresentationFormat>
  <Paragraphs>80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Inter</vt:lpstr>
      <vt:lpstr>Arial</vt:lpstr>
      <vt:lpstr>Fortinet Theme</vt:lpstr>
      <vt:lpstr>AWS Sandbox Best Practise</vt:lpstr>
      <vt:lpstr>AWS海外市场</vt:lpstr>
      <vt:lpstr>网卡配置</vt:lpstr>
      <vt:lpstr>安全组</vt:lpstr>
      <vt:lpstr>路由配置-1</vt:lpstr>
      <vt:lpstr>路由配置-2</vt:lpstr>
      <vt:lpstr>Sandbox license</vt:lpstr>
      <vt:lpstr>Sandbox AWS Config</vt:lpstr>
      <vt:lpstr>S3文件扫描</vt:lpstr>
      <vt:lpstr>S3扫描结果-1</vt:lpstr>
      <vt:lpstr>S3扫描结果-2</vt:lpstr>
      <vt:lpstr>S3扫描结果-3</vt:lpstr>
      <vt:lpstr>辅助镜像设备</vt:lpstr>
      <vt:lpstr>创建FTP服务</vt:lpstr>
      <vt:lpstr>镜像MD5校验</vt:lpstr>
      <vt:lpstr>上传Windows镜像</vt:lpstr>
      <vt:lpstr>上传Linux镜像</vt:lpstr>
      <vt:lpstr>自动创建S3镜像桶</vt:lpstr>
      <vt:lpstr>自动创建AMI</vt:lpstr>
      <vt:lpstr>沙箱创建windows customized-vm</vt:lpstr>
      <vt:lpstr>沙箱新建EC2</vt:lpstr>
      <vt:lpstr>Custormized VM 执行文件扫描</vt:lpstr>
      <vt:lpstr>扫描文件验证</vt:lpstr>
      <vt:lpstr>扫描结果日志</vt:lpstr>
      <vt:lpstr>沙箱创建Linux customized-vm</vt:lpstr>
      <vt:lpstr>沙箱新建EC2</vt:lpstr>
      <vt:lpstr>Custormized VM 执行文件扫描</vt:lpstr>
      <vt:lpstr>扫描文件验证</vt:lpstr>
      <vt:lpstr>扫描结果日志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Microsoft Office User</dc:creator>
  <cp:keywords/>
  <dc:description/>
  <cp:lastModifiedBy>Gang Liu</cp:lastModifiedBy>
  <cp:revision>985</cp:revision>
  <cp:lastPrinted>2021-01-11T23:45:02Z</cp:lastPrinted>
  <dcterms:created xsi:type="dcterms:W3CDTF">2019-01-23T23:41:37Z</dcterms:created>
  <dcterms:modified xsi:type="dcterms:W3CDTF">2025-06-16T07:59:48Z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0x010100ABD14C2C2E1C724994C3319BB229CE79</vt:lpwstr>
  </property>
</Properties>
</file>